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Lst>
  <p:sldIdLst>
    <p:sldId id="256" r:id="rId5"/>
    <p:sldId id="257" r:id="rId6"/>
    <p:sldId id="258" r:id="rId7"/>
    <p:sldId id="259" r:id="rId8"/>
    <p:sldId id="260" r:id="rId9"/>
    <p:sldId id="282" r:id="rId10"/>
    <p:sldId id="262" r:id="rId11"/>
    <p:sldId id="263" r:id="rId12"/>
    <p:sldId id="264" r:id="rId13"/>
    <p:sldId id="266" r:id="rId14"/>
    <p:sldId id="272" r:id="rId15"/>
    <p:sldId id="278" r:id="rId16"/>
    <p:sldId id="279" r:id="rId17"/>
    <p:sldId id="265" r:id="rId18"/>
    <p:sldId id="280" r:id="rId19"/>
    <p:sldId id="267" r:id="rId20"/>
    <p:sldId id="268" r:id="rId21"/>
    <p:sldId id="269" r:id="rId22"/>
    <p:sldId id="270" r:id="rId23"/>
    <p:sldId id="273" r:id="rId24"/>
    <p:sldId id="281" r:id="rId25"/>
    <p:sldId id="274" r:id="rId26"/>
    <p:sldId id="275" r:id="rId27"/>
    <p:sldId id="276" r:id="rId28"/>
    <p:sldId id="277" r:id="rId29"/>
    <p:sldId id="271" r:id="rId30"/>
    <p:sldId id="283"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418AE6-D9A5-43B0-8F05-864B7DD454CA}" v="2" dt="2020-04-11T13:38:03.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86" d="100"/>
          <a:sy n="86" d="100"/>
        </p:scale>
        <p:origin x="51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Sousa" userId="baa0eb61-391f-4742-ae85-6d1f9398c946" providerId="ADAL" clId="{4A418AE6-D9A5-43B0-8F05-864B7DD454CA}"/>
    <pc:docChg chg="undo custSel modSld">
      <pc:chgData name="Tina Sousa" userId="baa0eb61-391f-4742-ae85-6d1f9398c946" providerId="ADAL" clId="{4A418AE6-D9A5-43B0-8F05-864B7DD454CA}" dt="2020-04-29T12:05:04.728" v="22" actId="20577"/>
      <pc:docMkLst>
        <pc:docMk/>
      </pc:docMkLst>
      <pc:sldChg chg="modSp mod">
        <pc:chgData name="Tina Sousa" userId="baa0eb61-391f-4742-ae85-6d1f9398c946" providerId="ADAL" clId="{4A418AE6-D9A5-43B0-8F05-864B7DD454CA}" dt="2020-04-10T16:44:43.535" v="0" actId="1076"/>
        <pc:sldMkLst>
          <pc:docMk/>
          <pc:sldMk cId="348389400" sldId="258"/>
        </pc:sldMkLst>
        <pc:picChg chg="mod">
          <ac:chgData name="Tina Sousa" userId="baa0eb61-391f-4742-ae85-6d1f9398c946" providerId="ADAL" clId="{4A418AE6-D9A5-43B0-8F05-864B7DD454CA}" dt="2020-04-10T16:44:43.535" v="0" actId="1076"/>
          <ac:picMkLst>
            <pc:docMk/>
            <pc:sldMk cId="348389400" sldId="258"/>
            <ac:picMk id="5" creationId="{00000000-0000-0000-0000-000000000000}"/>
          </ac:picMkLst>
        </pc:picChg>
      </pc:sldChg>
      <pc:sldChg chg="modSp mod">
        <pc:chgData name="Tina Sousa" userId="baa0eb61-391f-4742-ae85-6d1f9398c946" providerId="ADAL" clId="{4A418AE6-D9A5-43B0-8F05-864B7DD454CA}" dt="2020-04-10T16:48:36.954" v="6" actId="1076"/>
        <pc:sldMkLst>
          <pc:docMk/>
          <pc:sldMk cId="3843877035" sldId="262"/>
        </pc:sldMkLst>
        <pc:picChg chg="mod">
          <ac:chgData name="Tina Sousa" userId="baa0eb61-391f-4742-ae85-6d1f9398c946" providerId="ADAL" clId="{4A418AE6-D9A5-43B0-8F05-864B7DD454CA}" dt="2020-04-10T16:48:36.954" v="6" actId="1076"/>
          <ac:picMkLst>
            <pc:docMk/>
            <pc:sldMk cId="3843877035" sldId="262"/>
            <ac:picMk id="4" creationId="{00000000-0000-0000-0000-000000000000}"/>
          </ac:picMkLst>
        </pc:picChg>
      </pc:sldChg>
      <pc:sldChg chg="modSp mod">
        <pc:chgData name="Tina Sousa" userId="baa0eb61-391f-4742-ae85-6d1f9398c946" providerId="ADAL" clId="{4A418AE6-D9A5-43B0-8F05-864B7DD454CA}" dt="2020-04-10T16:53:05.069" v="13" actId="1076"/>
        <pc:sldMkLst>
          <pc:docMk/>
          <pc:sldMk cId="2313659013" sldId="267"/>
        </pc:sldMkLst>
        <pc:spChg chg="mod">
          <ac:chgData name="Tina Sousa" userId="baa0eb61-391f-4742-ae85-6d1f9398c946" providerId="ADAL" clId="{4A418AE6-D9A5-43B0-8F05-864B7DD454CA}" dt="2020-04-10T16:53:05.069" v="13" actId="1076"/>
          <ac:spMkLst>
            <pc:docMk/>
            <pc:sldMk cId="2313659013" sldId="267"/>
            <ac:spMk id="2" creationId="{00000000-0000-0000-0000-000000000000}"/>
          </ac:spMkLst>
        </pc:spChg>
        <pc:spChg chg="mod">
          <ac:chgData name="Tina Sousa" userId="baa0eb61-391f-4742-ae85-6d1f9398c946" providerId="ADAL" clId="{4A418AE6-D9A5-43B0-8F05-864B7DD454CA}" dt="2020-04-10T16:53:05.069" v="13" actId="1076"/>
          <ac:spMkLst>
            <pc:docMk/>
            <pc:sldMk cId="2313659013" sldId="267"/>
            <ac:spMk id="3" creationId="{00000000-0000-0000-0000-000000000000}"/>
          </ac:spMkLst>
        </pc:spChg>
      </pc:sldChg>
      <pc:sldChg chg="modSp mod">
        <pc:chgData name="Tina Sousa" userId="baa0eb61-391f-4742-ae85-6d1f9398c946" providerId="ADAL" clId="{4A418AE6-D9A5-43B0-8F05-864B7DD454CA}" dt="2020-04-29T12:05:04.728" v="22" actId="20577"/>
        <pc:sldMkLst>
          <pc:docMk/>
          <pc:sldMk cId="1241934407" sldId="272"/>
        </pc:sldMkLst>
        <pc:spChg chg="mod">
          <ac:chgData name="Tina Sousa" userId="baa0eb61-391f-4742-ae85-6d1f9398c946" providerId="ADAL" clId="{4A418AE6-D9A5-43B0-8F05-864B7DD454CA}" dt="2020-04-29T12:05:04.728" v="22" actId="20577"/>
          <ac:spMkLst>
            <pc:docMk/>
            <pc:sldMk cId="1241934407" sldId="272"/>
            <ac:spMk id="3" creationId="{00000000-0000-0000-0000-000000000000}"/>
          </ac:spMkLst>
        </pc:spChg>
      </pc:sldChg>
      <pc:sldChg chg="modSp mod">
        <pc:chgData name="Tina Sousa" userId="baa0eb61-391f-4742-ae85-6d1f9398c946" providerId="ADAL" clId="{4A418AE6-D9A5-43B0-8F05-864B7DD454CA}" dt="2020-04-10T16:51:32.631" v="7" actId="1076"/>
        <pc:sldMkLst>
          <pc:docMk/>
          <pc:sldMk cId="470407522" sldId="279"/>
        </pc:sldMkLst>
        <pc:picChg chg="mod">
          <ac:chgData name="Tina Sousa" userId="baa0eb61-391f-4742-ae85-6d1f9398c946" providerId="ADAL" clId="{4A418AE6-D9A5-43B0-8F05-864B7DD454CA}" dt="2020-04-10T16:51:32.631" v="7" actId="1076"/>
          <ac:picMkLst>
            <pc:docMk/>
            <pc:sldMk cId="470407522" sldId="279"/>
            <ac:picMk id="4" creationId="{00000000-0000-0000-0000-000000000000}"/>
          </ac:picMkLst>
        </pc:picChg>
      </pc:sldChg>
      <pc:sldChg chg="modSp mod">
        <pc:chgData name="Tina Sousa" userId="baa0eb61-391f-4742-ae85-6d1f9398c946" providerId="ADAL" clId="{4A418AE6-D9A5-43B0-8F05-864B7DD454CA}" dt="2020-04-10T16:52:34.794" v="9" actId="1076"/>
        <pc:sldMkLst>
          <pc:docMk/>
          <pc:sldMk cId="4104420113" sldId="280"/>
        </pc:sldMkLst>
        <pc:spChg chg="mod">
          <ac:chgData name="Tina Sousa" userId="baa0eb61-391f-4742-ae85-6d1f9398c946" providerId="ADAL" clId="{4A418AE6-D9A5-43B0-8F05-864B7DD454CA}" dt="2020-04-10T16:52:34.794" v="9" actId="1076"/>
          <ac:spMkLst>
            <pc:docMk/>
            <pc:sldMk cId="4104420113" sldId="280"/>
            <ac:spMk id="3" creationId="{00000000-0000-0000-0000-000000000000}"/>
          </ac:spMkLst>
        </pc:spChg>
      </pc:sldChg>
      <pc:sldChg chg="modSp mod">
        <pc:chgData name="Tina Sousa" userId="baa0eb61-391f-4742-ae85-6d1f9398c946" providerId="ADAL" clId="{4A418AE6-D9A5-43B0-8F05-864B7DD454CA}" dt="2020-04-10T16:48:23.147" v="5" actId="14100"/>
        <pc:sldMkLst>
          <pc:docMk/>
          <pc:sldMk cId="3385414946" sldId="282"/>
        </pc:sldMkLst>
        <pc:spChg chg="mod">
          <ac:chgData name="Tina Sousa" userId="baa0eb61-391f-4742-ae85-6d1f9398c946" providerId="ADAL" clId="{4A418AE6-D9A5-43B0-8F05-864B7DD454CA}" dt="2020-04-10T16:48:23.147" v="5" actId="14100"/>
          <ac:spMkLst>
            <pc:docMk/>
            <pc:sldMk cId="3385414946" sldId="282"/>
            <ac:spMk id="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9A8507-DF53-4BF1-98F5-7B594535F5CB}"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1198580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A8507-DF53-4BF1-98F5-7B594535F5CB}"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204184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A8507-DF53-4BF1-98F5-7B594535F5CB}"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268566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A8507-DF53-4BF1-98F5-7B594535F5CB}"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155393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9A8507-DF53-4BF1-98F5-7B594535F5CB}"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178174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9A8507-DF53-4BF1-98F5-7B594535F5CB}"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395471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9A8507-DF53-4BF1-98F5-7B594535F5CB}" type="datetimeFigureOut">
              <a:rPr lang="en-US" smtClean="0"/>
              <a:t>4/29/2020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3378925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9A8507-DF53-4BF1-98F5-7B594535F5CB}" type="datetimeFigureOut">
              <a:rPr lang="en-US" smtClean="0"/>
              <a:t>4/29/2020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742125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A8507-DF53-4BF1-98F5-7B594535F5CB}" type="datetimeFigureOut">
              <a:rPr lang="en-US" smtClean="0"/>
              <a:t>4/29/2020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114298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9A8507-DF53-4BF1-98F5-7B594535F5CB}"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845218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9A8507-DF53-4BF1-98F5-7B594535F5CB}"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BB015-9FF7-4751-B360-57E0C867AD72}" type="slidenum">
              <a:rPr lang="en-US" smtClean="0"/>
              <a:t>‹#›</a:t>
            </a:fld>
            <a:endParaRPr lang="en-US"/>
          </a:p>
        </p:txBody>
      </p:sp>
    </p:spTree>
    <p:extLst>
      <p:ext uri="{BB962C8B-B14F-4D97-AF65-F5344CB8AC3E}">
        <p14:creationId xmlns:p14="http://schemas.microsoft.com/office/powerpoint/2010/main" val="312967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A8507-DF53-4BF1-98F5-7B594535F5CB}" type="datetimeFigureOut">
              <a:rPr lang="en-US" smtClean="0"/>
              <a:t>4/29/2020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BB015-9FF7-4751-B360-57E0C867AD72}" type="slidenum">
              <a:rPr lang="en-US" smtClean="0"/>
              <a:t>‹#›</a:t>
            </a:fld>
            <a:endParaRPr lang="en-US"/>
          </a:p>
        </p:txBody>
      </p:sp>
    </p:spTree>
    <p:extLst>
      <p:ext uri="{BB962C8B-B14F-4D97-AF65-F5344CB8AC3E}">
        <p14:creationId xmlns:p14="http://schemas.microsoft.com/office/powerpoint/2010/main" val="3293853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dartstransit.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dartstransit.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dartstransit.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183630"/>
          </a:xfrm>
        </p:spPr>
        <p:txBody>
          <a:bodyPr>
            <a:normAutofit/>
          </a:bodyPr>
          <a:lstStyle/>
          <a:p>
            <a:r>
              <a:rPr lang="en-US" sz="7200" b="1" u="sng" dirty="0"/>
              <a:t>DARTS Orientation</a:t>
            </a:r>
          </a:p>
        </p:txBody>
      </p:sp>
      <p:pic>
        <p:nvPicPr>
          <p:cNvPr id="3" name="Picture 2"/>
          <p:cNvPicPr>
            <a:picLocks noChangeAspect="1"/>
          </p:cNvPicPr>
          <p:nvPr/>
        </p:nvPicPr>
        <p:blipFill>
          <a:blip r:embed="rId2"/>
          <a:stretch>
            <a:fillRect/>
          </a:stretch>
        </p:blipFill>
        <p:spPr>
          <a:xfrm>
            <a:off x="855849" y="358332"/>
            <a:ext cx="3516646" cy="2340024"/>
          </a:xfrm>
          <a:prstGeom prst="rect">
            <a:avLst/>
          </a:prstGeom>
        </p:spPr>
      </p:pic>
    </p:spTree>
    <p:extLst>
      <p:ext uri="{BB962C8B-B14F-4D97-AF65-F5344CB8AC3E}">
        <p14:creationId xmlns:p14="http://schemas.microsoft.com/office/powerpoint/2010/main" val="428658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Waiting List</a:t>
            </a:r>
          </a:p>
        </p:txBody>
      </p:sp>
      <p:sp>
        <p:nvSpPr>
          <p:cNvPr id="3" name="Content Placeholder 2"/>
          <p:cNvSpPr>
            <a:spLocks noGrp="1"/>
          </p:cNvSpPr>
          <p:nvPr>
            <p:ph idx="1"/>
          </p:nvPr>
        </p:nvSpPr>
        <p:spPr>
          <a:xfrm>
            <a:off x="901932" y="1493115"/>
            <a:ext cx="8264236" cy="5173691"/>
          </a:xfrm>
        </p:spPr>
        <p:txBody>
          <a:bodyPr>
            <a:normAutofit fontScale="92500"/>
          </a:bodyPr>
          <a:lstStyle/>
          <a:p>
            <a:r>
              <a:rPr lang="en-US" sz="3200" dirty="0"/>
              <a:t>For trips that Reservations is unable to schedule at the time of your call, a waiting list will be offered.   </a:t>
            </a:r>
          </a:p>
          <a:p>
            <a:r>
              <a:rPr lang="en-US" sz="3200" dirty="0"/>
              <a:t>DARTS will only contact you if they can accommodate your trip. </a:t>
            </a:r>
          </a:p>
          <a:p>
            <a:r>
              <a:rPr lang="en-US" sz="3200" dirty="0"/>
              <a:t>You are advised to call DARTS frequently at 905-529-1717, Ext. 0 to enquire about your waiting list trip. </a:t>
            </a:r>
          </a:p>
          <a:p>
            <a:r>
              <a:rPr lang="en-US" sz="3200" dirty="0"/>
              <a:t>The Waiting List is not a guarantee of a trip.  </a:t>
            </a:r>
          </a:p>
          <a:p>
            <a:r>
              <a:rPr lang="en-US" sz="3200" dirty="0"/>
              <a:t>In the event that DARTS is unable to accommodate your waiting list trip, you are advised to make alternate travel plans, e.g. the Taxi Scrip Program.  </a:t>
            </a:r>
          </a:p>
          <a:p>
            <a:endParaRPr lang="en-US" dirty="0"/>
          </a:p>
        </p:txBody>
      </p:sp>
      <p:pic>
        <p:nvPicPr>
          <p:cNvPr id="4" name="Picture 3"/>
          <p:cNvPicPr>
            <a:picLocks noChangeAspect="1"/>
          </p:cNvPicPr>
          <p:nvPr/>
        </p:nvPicPr>
        <p:blipFill>
          <a:blip r:embed="rId2"/>
          <a:stretch>
            <a:fillRect/>
          </a:stretch>
        </p:blipFill>
        <p:spPr>
          <a:xfrm>
            <a:off x="9283932" y="214746"/>
            <a:ext cx="2187632" cy="2187632"/>
          </a:xfrm>
          <a:prstGeom prst="rect">
            <a:avLst/>
          </a:prstGeom>
        </p:spPr>
      </p:pic>
    </p:spTree>
    <p:extLst>
      <p:ext uri="{BB962C8B-B14F-4D97-AF65-F5344CB8AC3E}">
        <p14:creationId xmlns:p14="http://schemas.microsoft.com/office/powerpoint/2010/main" val="3148839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Riding on DARTS</a:t>
            </a:r>
          </a:p>
        </p:txBody>
      </p:sp>
      <p:sp>
        <p:nvSpPr>
          <p:cNvPr id="3" name="Content Placeholder 2"/>
          <p:cNvSpPr>
            <a:spLocks noGrp="1"/>
          </p:cNvSpPr>
          <p:nvPr>
            <p:ph idx="1"/>
          </p:nvPr>
        </p:nvSpPr>
        <p:spPr>
          <a:xfrm>
            <a:off x="838200" y="1454727"/>
            <a:ext cx="10515600" cy="3649288"/>
          </a:xfrm>
        </p:spPr>
        <p:txBody>
          <a:bodyPr>
            <a:normAutofit fontScale="92500" lnSpcReduction="20000"/>
          </a:bodyPr>
          <a:lstStyle/>
          <a:p>
            <a:r>
              <a:rPr lang="en-US" dirty="0"/>
              <a:t>DARTS is a shared-ride service and you will not always be the only person on board.  Please allow for adequate time to reach your destination. </a:t>
            </a:r>
          </a:p>
          <a:p>
            <a:r>
              <a:rPr lang="en-US" dirty="0"/>
              <a:t>Passengers must be ready and waiting at the start of the 30 minute pick up window.  DARTS may arrive between 15 minutes before or 15 minutes after the negotiated pick up time.  </a:t>
            </a:r>
          </a:p>
          <a:p>
            <a:r>
              <a:rPr lang="en-US" dirty="0"/>
              <a:t> When drivers arrive early, they must wait until the start of the </a:t>
            </a:r>
            <a:r>
              <a:rPr lang="en-US"/>
              <a:t>passenger’s 30 </a:t>
            </a:r>
            <a:r>
              <a:rPr lang="en-US" dirty="0"/>
              <a:t>minute pick up window.  Drivers will wait for 5 minutes only.  If the passenger is not ready to leave, a cancellation will be recorded. </a:t>
            </a:r>
          </a:p>
          <a:p>
            <a:r>
              <a:rPr lang="en-US" dirty="0"/>
              <a:t>If a vehicle has not arrived by the end of your pickup window, call DARTS at 905-529-1717, Ext. 1 to report a late vehicle.</a:t>
            </a:r>
          </a:p>
        </p:txBody>
      </p:sp>
      <p:pic>
        <p:nvPicPr>
          <p:cNvPr id="4" name="Picture 3"/>
          <p:cNvPicPr>
            <a:picLocks noChangeAspect="1"/>
          </p:cNvPicPr>
          <p:nvPr/>
        </p:nvPicPr>
        <p:blipFill>
          <a:blip r:embed="rId2"/>
          <a:stretch>
            <a:fillRect/>
          </a:stretch>
        </p:blipFill>
        <p:spPr>
          <a:xfrm>
            <a:off x="2631524" y="5104015"/>
            <a:ext cx="6596444" cy="1749704"/>
          </a:xfrm>
          <a:prstGeom prst="rect">
            <a:avLst/>
          </a:prstGeom>
        </p:spPr>
      </p:pic>
    </p:spTree>
    <p:extLst>
      <p:ext uri="{BB962C8B-B14F-4D97-AF65-F5344CB8AC3E}">
        <p14:creationId xmlns:p14="http://schemas.microsoft.com/office/powerpoint/2010/main" val="1241934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8780"/>
          </a:xfrm>
        </p:spPr>
        <p:txBody>
          <a:bodyPr/>
          <a:lstStyle/>
          <a:p>
            <a:r>
              <a:rPr lang="en-US" b="1" u="sng" dirty="0"/>
              <a:t>Safety</a:t>
            </a:r>
          </a:p>
        </p:txBody>
      </p:sp>
      <p:sp>
        <p:nvSpPr>
          <p:cNvPr id="3" name="Content Placeholder 2"/>
          <p:cNvSpPr>
            <a:spLocks noGrp="1"/>
          </p:cNvSpPr>
          <p:nvPr>
            <p:ph idx="1"/>
          </p:nvPr>
        </p:nvSpPr>
        <p:spPr>
          <a:xfrm>
            <a:off x="838200" y="1230284"/>
            <a:ext cx="10515600" cy="4946679"/>
          </a:xfrm>
        </p:spPr>
        <p:txBody>
          <a:bodyPr>
            <a:normAutofit fontScale="92500" lnSpcReduction="20000"/>
          </a:bodyPr>
          <a:lstStyle/>
          <a:p>
            <a:r>
              <a:rPr lang="en-US" dirty="0"/>
              <a:t>Passengers may board with up to 2 carry-on items, which must be maintained under the control of the passenger at all times during their trip. </a:t>
            </a:r>
          </a:p>
          <a:p>
            <a:r>
              <a:rPr lang="en-US" dirty="0"/>
              <a:t>DARTS drivers will assist passengers with wheelchairs up or down one step only, to and from an accessible entrance.  If you need greater assistance at your pick-up or drop-off points, please arrange for a support person to help you. </a:t>
            </a:r>
          </a:p>
          <a:p>
            <a:r>
              <a:rPr lang="en-US" dirty="0"/>
              <a:t>Passengers using scooters are encouraged to transfer to a seat.  If a scooter does not have a seatbelt, passenger MUST transfer to a seat. Passengers using wheelchairs must have both a seat belt and footrests installed. DARTS vehicles accommodate mobility devices up to 30” (76 cm) wide and 48” (122 cm) long. DARTS vehicles accommodate a maximum weight of 800 </a:t>
            </a:r>
            <a:r>
              <a:rPr lang="en-US" dirty="0" err="1"/>
              <a:t>lbs</a:t>
            </a:r>
            <a:r>
              <a:rPr lang="en-US" dirty="0"/>
              <a:t> (363 kg).</a:t>
            </a:r>
          </a:p>
          <a:p>
            <a:r>
              <a:rPr lang="en-US" dirty="0"/>
              <a:t>Video Surveillance Cameras are used on all DARTS vehicles to enhance the safety and security of people/property, reduce crime on City property, and to assist in the risk management and insurance process.</a:t>
            </a:r>
          </a:p>
          <a:p>
            <a:endParaRPr lang="en-US" dirty="0"/>
          </a:p>
        </p:txBody>
      </p:sp>
    </p:spTree>
    <p:extLst>
      <p:ext uri="{BB962C8B-B14F-4D97-AF65-F5344CB8AC3E}">
        <p14:creationId xmlns:p14="http://schemas.microsoft.com/office/powerpoint/2010/main" val="2017389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01291" cy="782031"/>
          </a:xfrm>
        </p:spPr>
        <p:txBody>
          <a:bodyPr/>
          <a:lstStyle/>
          <a:p>
            <a:r>
              <a:rPr lang="en-US" b="1" u="sng" dirty="0"/>
              <a:t>DARTS FLEET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3316" y="1147156"/>
            <a:ext cx="10450484" cy="5561821"/>
          </a:xfrm>
        </p:spPr>
      </p:pic>
    </p:spTree>
    <p:extLst>
      <p:ext uri="{BB962C8B-B14F-4D97-AF65-F5344CB8AC3E}">
        <p14:creationId xmlns:p14="http://schemas.microsoft.com/office/powerpoint/2010/main" val="470407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Cancellations</a:t>
            </a:r>
          </a:p>
        </p:txBody>
      </p:sp>
      <p:sp>
        <p:nvSpPr>
          <p:cNvPr id="3" name="Content Placeholder 2"/>
          <p:cNvSpPr>
            <a:spLocks noGrp="1"/>
          </p:cNvSpPr>
          <p:nvPr>
            <p:ph idx="1"/>
          </p:nvPr>
        </p:nvSpPr>
        <p:spPr>
          <a:xfrm>
            <a:off x="838200" y="1496291"/>
            <a:ext cx="10515600" cy="4680672"/>
          </a:xfrm>
        </p:spPr>
        <p:txBody>
          <a:bodyPr/>
          <a:lstStyle/>
          <a:p>
            <a:r>
              <a:rPr lang="en-US" dirty="0"/>
              <a:t>DARTS Cancellations: 905-529-1717 or 1-855-831-5418, Ext. 1 </a:t>
            </a:r>
          </a:p>
          <a:p>
            <a:r>
              <a:rPr lang="en-US" dirty="0"/>
              <a:t>PLEASE CANCEL AS EARLY AS POSSIBLE to assist DARTS in accommodating other trip requests, and to avoid exceeding the allowable cancellation limits.  </a:t>
            </a:r>
          </a:p>
        </p:txBody>
      </p:sp>
      <p:graphicFrame>
        <p:nvGraphicFramePr>
          <p:cNvPr id="4" name="Object 3"/>
          <p:cNvGraphicFramePr>
            <a:graphicFrameLocks noChangeAspect="1"/>
          </p:cNvGraphicFramePr>
          <p:nvPr>
            <p:extLst>
              <p:ext uri="{D42A27DB-BD31-4B8C-83A1-F6EECF244321}">
                <p14:modId xmlns:p14="http://schemas.microsoft.com/office/powerpoint/2010/main" val="2607204433"/>
              </p:ext>
            </p:extLst>
          </p:nvPr>
        </p:nvGraphicFramePr>
        <p:xfrm>
          <a:off x="1346660" y="3440998"/>
          <a:ext cx="5593454" cy="3001366"/>
        </p:xfrm>
        <a:graphic>
          <a:graphicData uri="http://schemas.openxmlformats.org/presentationml/2006/ole">
            <mc:AlternateContent xmlns:mc="http://schemas.openxmlformats.org/markup-compatibility/2006">
              <mc:Choice xmlns:v="urn:schemas-microsoft-com:vml" Requires="v">
                <p:oleObj spid="_x0000_s1026" name="Acrobat Document" r:id="rId3" imgW="7029342" imgH="3771785" progId="Acrobat.Document.DC">
                  <p:embed/>
                </p:oleObj>
              </mc:Choice>
              <mc:Fallback>
                <p:oleObj name="Acrobat Document" r:id="rId3" imgW="7029342" imgH="3771785" progId="Acrobat.Document.DC">
                  <p:embed/>
                  <p:pic>
                    <p:nvPicPr>
                      <p:cNvPr id="4" name="Object 3"/>
                      <p:cNvPicPr/>
                      <p:nvPr/>
                    </p:nvPicPr>
                    <p:blipFill>
                      <a:blip r:embed="rId4"/>
                      <a:stretch>
                        <a:fillRect/>
                      </a:stretch>
                    </p:blipFill>
                    <p:spPr>
                      <a:xfrm>
                        <a:off x="1346660" y="3440998"/>
                        <a:ext cx="5593454" cy="3001366"/>
                      </a:xfrm>
                      <a:prstGeom prst="rect">
                        <a:avLst/>
                      </a:prstGeom>
                    </p:spPr>
                  </p:pic>
                </p:oleObj>
              </mc:Fallback>
            </mc:AlternateContent>
          </a:graphicData>
        </a:graphic>
      </p:graphicFrame>
    </p:spTree>
    <p:extLst>
      <p:ext uri="{BB962C8B-B14F-4D97-AF65-F5344CB8AC3E}">
        <p14:creationId xmlns:p14="http://schemas.microsoft.com/office/powerpoint/2010/main" val="4049634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Cancellation Policy</a:t>
            </a:r>
          </a:p>
        </p:txBody>
      </p:sp>
      <p:sp>
        <p:nvSpPr>
          <p:cNvPr id="3" name="Content Placeholder 2"/>
          <p:cNvSpPr>
            <a:spLocks noGrp="1"/>
          </p:cNvSpPr>
          <p:nvPr>
            <p:ph idx="1"/>
          </p:nvPr>
        </p:nvSpPr>
        <p:spPr/>
        <p:txBody>
          <a:bodyPr>
            <a:normAutofit/>
          </a:bodyPr>
          <a:lstStyle/>
          <a:p>
            <a:r>
              <a:rPr lang="en-US" dirty="0"/>
              <a:t>Each 30 day period, ATS/DARTS will review passenger records and ATS will issue advisory letters to those who have incurred 50 points.</a:t>
            </a:r>
          </a:p>
          <a:p>
            <a:r>
              <a:rPr lang="en-US" dirty="0"/>
              <a:t>Points are incurred as follows:</a:t>
            </a:r>
          </a:p>
          <a:p>
            <a:pPr lvl="2"/>
            <a:r>
              <a:rPr lang="en-US" sz="2800" dirty="0"/>
              <a:t>No Show = 8 points</a:t>
            </a:r>
          </a:p>
          <a:p>
            <a:pPr lvl="2"/>
            <a:r>
              <a:rPr lang="en-US" sz="2800" dirty="0"/>
              <a:t>Cancel at Door = 6 points</a:t>
            </a:r>
          </a:p>
          <a:p>
            <a:pPr lvl="2"/>
            <a:r>
              <a:rPr lang="en-US" sz="2800" dirty="0"/>
              <a:t>Late Cancel = 3 points</a:t>
            </a:r>
          </a:p>
          <a:p>
            <a:pPr lvl="2"/>
            <a:r>
              <a:rPr lang="en-US" sz="2800" dirty="0"/>
              <a:t>Advance Cancel = 0 points (counts towards percentage cancellation rate)</a:t>
            </a:r>
          </a:p>
          <a:p>
            <a:pPr lvl="2"/>
            <a:r>
              <a:rPr lang="en-US" sz="2800" dirty="0"/>
              <a:t>25% cancellation rate with at least 10 cancellations a month </a:t>
            </a:r>
          </a:p>
          <a:p>
            <a:pPr marL="0" indent="0">
              <a:buNone/>
            </a:pPr>
            <a:endParaRPr lang="en-US" dirty="0"/>
          </a:p>
        </p:txBody>
      </p:sp>
    </p:spTree>
    <p:extLst>
      <p:ext uri="{BB962C8B-B14F-4D97-AF65-F5344CB8AC3E}">
        <p14:creationId xmlns:p14="http://schemas.microsoft.com/office/powerpoint/2010/main" val="4104420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Subscription Trips </a:t>
            </a:r>
          </a:p>
        </p:txBody>
      </p:sp>
      <p:sp>
        <p:nvSpPr>
          <p:cNvPr id="3" name="Content Placeholder 2"/>
          <p:cNvSpPr>
            <a:spLocks noGrp="1"/>
          </p:cNvSpPr>
          <p:nvPr>
            <p:ph idx="1"/>
          </p:nvPr>
        </p:nvSpPr>
        <p:spPr>
          <a:xfrm>
            <a:off x="838200" y="1055716"/>
            <a:ext cx="10515600" cy="5121247"/>
          </a:xfrm>
        </p:spPr>
        <p:txBody>
          <a:bodyPr>
            <a:normAutofit fontScale="92500"/>
          </a:bodyPr>
          <a:lstStyle/>
          <a:p>
            <a:pPr marL="0" indent="0">
              <a:buNone/>
            </a:pPr>
            <a:endParaRPr lang="en-US" dirty="0"/>
          </a:p>
          <a:p>
            <a:r>
              <a:rPr lang="en-US" dirty="0"/>
              <a:t>If you make routine trips for the same time and destination each week, DARTS may be able to arrange a “Subscription” trip.  </a:t>
            </a:r>
          </a:p>
          <a:p>
            <a:r>
              <a:rPr lang="en-US" dirty="0"/>
              <a:t>DARTS will arrive automatically, eliminating the need to call weekly to make reservations. </a:t>
            </a:r>
          </a:p>
          <a:p>
            <a:r>
              <a:rPr lang="en-US" dirty="0"/>
              <a:t>Call DARTS at 905-529-1717, Ext. 4 to place a request for subscription trips. </a:t>
            </a:r>
          </a:p>
          <a:p>
            <a:r>
              <a:rPr lang="en-US" dirty="0"/>
              <a:t> Subscriptions are approved only if space is available. You will need to reserve rides day by day if your subscription trips cannot be accommodated. </a:t>
            </a:r>
          </a:p>
          <a:p>
            <a:r>
              <a:rPr lang="en-US" dirty="0"/>
              <a:t>Subscription trips are automatically cancelled on Statutory Holidays.  If you still need to travel on these dates, you must call DARTS reservations to book your trips. </a:t>
            </a:r>
          </a:p>
          <a:p>
            <a:endParaRPr lang="en-US" dirty="0"/>
          </a:p>
        </p:txBody>
      </p:sp>
    </p:spTree>
    <p:extLst>
      <p:ext uri="{BB962C8B-B14F-4D97-AF65-F5344CB8AC3E}">
        <p14:creationId xmlns:p14="http://schemas.microsoft.com/office/powerpoint/2010/main" val="231365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Online Services</a:t>
            </a:r>
          </a:p>
        </p:txBody>
      </p:sp>
      <p:sp>
        <p:nvSpPr>
          <p:cNvPr id="3" name="Content Placeholder 2"/>
          <p:cNvSpPr>
            <a:spLocks noGrp="1"/>
          </p:cNvSpPr>
          <p:nvPr>
            <p:ph idx="1"/>
          </p:nvPr>
        </p:nvSpPr>
        <p:spPr>
          <a:xfrm>
            <a:off x="838200" y="1571105"/>
            <a:ext cx="4166062" cy="4937760"/>
          </a:xfrm>
        </p:spPr>
        <p:txBody>
          <a:bodyPr>
            <a:normAutofit/>
          </a:bodyPr>
          <a:lstStyle/>
          <a:p>
            <a:r>
              <a:rPr lang="en-US" dirty="0"/>
              <a:t>First call into DARTS at 905-529-1717 to get a password for Online Services. </a:t>
            </a:r>
          </a:p>
          <a:p>
            <a:r>
              <a:rPr lang="en-US" dirty="0"/>
              <a:t>You can book and cancel trips online at </a:t>
            </a:r>
            <a:r>
              <a:rPr lang="en-US" dirty="0">
                <a:hlinkClick r:id="rId2"/>
              </a:rPr>
              <a:t>www.dartstransit.com</a:t>
            </a:r>
            <a:r>
              <a:rPr lang="en-US" dirty="0"/>
              <a:t> and click “Web Booking” </a:t>
            </a:r>
          </a:p>
          <a:p>
            <a:r>
              <a:rPr lang="en-US" dirty="0"/>
              <a:t>It’s fast and easy to manage your bookings online </a:t>
            </a:r>
          </a:p>
        </p:txBody>
      </p:sp>
      <p:pic>
        <p:nvPicPr>
          <p:cNvPr id="4" name="Picture 3"/>
          <p:cNvPicPr>
            <a:picLocks noChangeAspect="1"/>
          </p:cNvPicPr>
          <p:nvPr/>
        </p:nvPicPr>
        <p:blipFill>
          <a:blip r:embed="rId3"/>
          <a:stretch>
            <a:fillRect/>
          </a:stretch>
        </p:blipFill>
        <p:spPr>
          <a:xfrm>
            <a:off x="5403272" y="1411048"/>
            <a:ext cx="6416457" cy="3377083"/>
          </a:xfrm>
          <a:prstGeom prst="rect">
            <a:avLst/>
          </a:prstGeom>
        </p:spPr>
      </p:pic>
    </p:spTree>
    <p:extLst>
      <p:ext uri="{BB962C8B-B14F-4D97-AF65-F5344CB8AC3E}">
        <p14:creationId xmlns:p14="http://schemas.microsoft.com/office/powerpoint/2010/main" val="1269054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Where is My Ride</a:t>
            </a:r>
          </a:p>
        </p:txBody>
      </p:sp>
      <p:sp>
        <p:nvSpPr>
          <p:cNvPr id="3" name="Content Placeholder 2"/>
          <p:cNvSpPr>
            <a:spLocks noGrp="1"/>
          </p:cNvSpPr>
          <p:nvPr>
            <p:ph idx="1"/>
          </p:nvPr>
        </p:nvSpPr>
        <p:spPr>
          <a:xfrm>
            <a:off x="838200" y="1629294"/>
            <a:ext cx="8721436" cy="4796443"/>
          </a:xfrm>
        </p:spPr>
        <p:txBody>
          <a:bodyPr/>
          <a:lstStyle/>
          <a:p>
            <a:r>
              <a:rPr lang="en-US" dirty="0"/>
              <a:t>DARTS Where is My Ride is available on </a:t>
            </a:r>
            <a:r>
              <a:rPr lang="en-US" dirty="0">
                <a:hlinkClick r:id="rId2"/>
              </a:rPr>
              <a:t>www.dartstransit.com</a:t>
            </a:r>
            <a:r>
              <a:rPr lang="en-US" dirty="0"/>
              <a:t> and you can also download the “Where Is My Ride” app for your cell phone from Google Play and Apple Store.  </a:t>
            </a:r>
          </a:p>
          <a:p>
            <a:r>
              <a:rPr lang="en-US" dirty="0"/>
              <a:t>This application shows the approximate location of your vehicle up to 30 minutes prior to your negotiated time. </a:t>
            </a:r>
          </a:p>
          <a:p>
            <a:r>
              <a:rPr lang="en-US" dirty="0"/>
              <a:t>Once picked up, Where’s My Ride will continue to track your ride, showing your estimated drop off time. </a:t>
            </a:r>
          </a:p>
          <a:p>
            <a:r>
              <a:rPr lang="en-US" dirty="0"/>
              <a:t>This is especially helpful for loved ones wanting to know when the vehicle will drop the passenger off to them. </a:t>
            </a:r>
          </a:p>
          <a:p>
            <a:endParaRPr lang="en-US" dirty="0"/>
          </a:p>
        </p:txBody>
      </p:sp>
      <p:pic>
        <p:nvPicPr>
          <p:cNvPr id="4" name="Picture 3"/>
          <p:cNvPicPr>
            <a:picLocks noChangeAspect="1"/>
          </p:cNvPicPr>
          <p:nvPr/>
        </p:nvPicPr>
        <p:blipFill>
          <a:blip r:embed="rId3"/>
          <a:stretch>
            <a:fillRect/>
          </a:stretch>
        </p:blipFill>
        <p:spPr>
          <a:xfrm>
            <a:off x="9559636" y="1825625"/>
            <a:ext cx="2347163" cy="3554276"/>
          </a:xfrm>
          <a:prstGeom prst="rect">
            <a:avLst/>
          </a:prstGeom>
        </p:spPr>
      </p:pic>
    </p:spTree>
    <p:extLst>
      <p:ext uri="{BB962C8B-B14F-4D97-AF65-F5344CB8AC3E}">
        <p14:creationId xmlns:p14="http://schemas.microsoft.com/office/powerpoint/2010/main" val="4253494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Ride Advise</a:t>
            </a:r>
          </a:p>
        </p:txBody>
      </p:sp>
      <p:sp>
        <p:nvSpPr>
          <p:cNvPr id="3" name="Content Placeholder 2"/>
          <p:cNvSpPr>
            <a:spLocks noGrp="1"/>
          </p:cNvSpPr>
          <p:nvPr>
            <p:ph idx="1"/>
          </p:nvPr>
        </p:nvSpPr>
        <p:spPr/>
        <p:txBody>
          <a:bodyPr/>
          <a:lstStyle/>
          <a:p>
            <a:r>
              <a:rPr lang="en-US" dirty="0"/>
              <a:t>Contact Passenger Services at 905-529-1717 </a:t>
            </a:r>
            <a:r>
              <a:rPr lang="en-US" dirty="0" err="1"/>
              <a:t>ext</a:t>
            </a:r>
            <a:r>
              <a:rPr lang="en-US" dirty="0"/>
              <a:t> 3851 and sign up to receive a phone call 10 minutes prior to your vehicle’s arrival time. </a:t>
            </a:r>
          </a:p>
        </p:txBody>
      </p:sp>
      <p:pic>
        <p:nvPicPr>
          <p:cNvPr id="4" name="Picture 3"/>
          <p:cNvPicPr>
            <a:picLocks noChangeAspect="1"/>
          </p:cNvPicPr>
          <p:nvPr/>
        </p:nvPicPr>
        <p:blipFill>
          <a:blip r:embed="rId2"/>
          <a:stretch>
            <a:fillRect/>
          </a:stretch>
        </p:blipFill>
        <p:spPr>
          <a:xfrm>
            <a:off x="2203108" y="2999062"/>
            <a:ext cx="5344848" cy="2936225"/>
          </a:xfrm>
          <a:prstGeom prst="rect">
            <a:avLst/>
          </a:prstGeom>
        </p:spPr>
      </p:pic>
    </p:spTree>
    <p:extLst>
      <p:ext uri="{BB962C8B-B14F-4D97-AF65-F5344CB8AC3E}">
        <p14:creationId xmlns:p14="http://schemas.microsoft.com/office/powerpoint/2010/main" val="1699482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You’ve Been Approved</a:t>
            </a:r>
          </a:p>
        </p:txBody>
      </p:sp>
      <p:sp>
        <p:nvSpPr>
          <p:cNvPr id="3" name="Content Placeholder 2"/>
          <p:cNvSpPr>
            <a:spLocks noGrp="1"/>
          </p:cNvSpPr>
          <p:nvPr>
            <p:ph idx="1"/>
          </p:nvPr>
        </p:nvSpPr>
        <p:spPr/>
        <p:txBody>
          <a:bodyPr/>
          <a:lstStyle/>
          <a:p>
            <a:r>
              <a:rPr lang="en-US" dirty="0"/>
              <a:t>Accessible Transportation Services (ATS) has just approved you for DARTS service. </a:t>
            </a:r>
          </a:p>
          <a:p>
            <a:pPr marL="0" indent="0">
              <a:buNone/>
            </a:pPr>
            <a:endParaRPr lang="en-US" dirty="0"/>
          </a:p>
          <a:p>
            <a:r>
              <a:rPr lang="en-US" dirty="0"/>
              <a:t>They’ve provided you with a passenger number that you can use to book trips. </a:t>
            </a:r>
          </a:p>
          <a:p>
            <a:pPr marL="0" indent="0">
              <a:buNone/>
            </a:pPr>
            <a:endParaRPr lang="en-US" dirty="0"/>
          </a:p>
          <a:p>
            <a:r>
              <a:rPr lang="en-US" dirty="0"/>
              <a:t>Let’s first understand the dynamics of the service.</a:t>
            </a:r>
          </a:p>
        </p:txBody>
      </p:sp>
      <p:pic>
        <p:nvPicPr>
          <p:cNvPr id="4" name="Picture 3"/>
          <p:cNvPicPr>
            <a:picLocks noChangeAspect="1"/>
          </p:cNvPicPr>
          <p:nvPr/>
        </p:nvPicPr>
        <p:blipFill>
          <a:blip r:embed="rId2"/>
          <a:stretch>
            <a:fillRect/>
          </a:stretch>
        </p:blipFill>
        <p:spPr>
          <a:xfrm>
            <a:off x="7561119" y="133898"/>
            <a:ext cx="2890273" cy="1691727"/>
          </a:xfrm>
          <a:prstGeom prst="rect">
            <a:avLst/>
          </a:prstGeom>
        </p:spPr>
      </p:pic>
    </p:spTree>
    <p:extLst>
      <p:ext uri="{BB962C8B-B14F-4D97-AF65-F5344CB8AC3E}">
        <p14:creationId xmlns:p14="http://schemas.microsoft.com/office/powerpoint/2010/main" val="124099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Support Persons/Companions</a:t>
            </a:r>
          </a:p>
        </p:txBody>
      </p:sp>
      <p:sp>
        <p:nvSpPr>
          <p:cNvPr id="3" name="Content Placeholder 2"/>
          <p:cNvSpPr>
            <a:spLocks noGrp="1"/>
          </p:cNvSpPr>
          <p:nvPr>
            <p:ph idx="1"/>
          </p:nvPr>
        </p:nvSpPr>
        <p:spPr>
          <a:xfrm>
            <a:off x="838200" y="1496291"/>
            <a:ext cx="8014855" cy="4680672"/>
          </a:xfrm>
        </p:spPr>
        <p:txBody>
          <a:bodyPr>
            <a:normAutofit/>
          </a:bodyPr>
          <a:lstStyle/>
          <a:p>
            <a:r>
              <a:rPr lang="en-US" dirty="0"/>
              <a:t>One support person may travel on DARTS for free with a registered passenger.  Medical certification for a support person must be registered in advance with ATS. </a:t>
            </a:r>
          </a:p>
          <a:p>
            <a:r>
              <a:rPr lang="en-US" dirty="0"/>
              <a:t>Passengers who register as requiring a support person at all times MUST be accompanied for all trips and may not travel alone on DARTS. </a:t>
            </a:r>
          </a:p>
          <a:p>
            <a:r>
              <a:rPr lang="en-US" dirty="0"/>
              <a:t>No medical certification is necessary to travel with a companion, but companions are required to pay the applicable HSR/DARTS fare.   </a:t>
            </a:r>
          </a:p>
        </p:txBody>
      </p:sp>
      <p:pic>
        <p:nvPicPr>
          <p:cNvPr id="5" name="Picture 4"/>
          <p:cNvPicPr>
            <a:picLocks noChangeAspect="1"/>
          </p:cNvPicPr>
          <p:nvPr/>
        </p:nvPicPr>
        <p:blipFill>
          <a:blip r:embed="rId2"/>
          <a:stretch>
            <a:fillRect/>
          </a:stretch>
        </p:blipFill>
        <p:spPr>
          <a:xfrm>
            <a:off x="9185564" y="710479"/>
            <a:ext cx="2599112" cy="5133975"/>
          </a:xfrm>
          <a:prstGeom prst="rect">
            <a:avLst/>
          </a:prstGeom>
        </p:spPr>
      </p:pic>
    </p:spTree>
    <p:extLst>
      <p:ext uri="{BB962C8B-B14F-4D97-AF65-F5344CB8AC3E}">
        <p14:creationId xmlns:p14="http://schemas.microsoft.com/office/powerpoint/2010/main" val="2654890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Do Not Leave Unattended</a:t>
            </a:r>
          </a:p>
        </p:txBody>
      </p:sp>
      <p:sp>
        <p:nvSpPr>
          <p:cNvPr id="3" name="Content Placeholder 2"/>
          <p:cNvSpPr>
            <a:spLocks noGrp="1"/>
          </p:cNvSpPr>
          <p:nvPr>
            <p:ph idx="1"/>
          </p:nvPr>
        </p:nvSpPr>
        <p:spPr>
          <a:xfrm>
            <a:off x="838200" y="1825625"/>
            <a:ext cx="7308359" cy="4674928"/>
          </a:xfrm>
        </p:spPr>
        <p:txBody>
          <a:bodyPr/>
          <a:lstStyle/>
          <a:p>
            <a:r>
              <a:rPr lang="en-US" dirty="0"/>
              <a:t>If there is a safety risk to the passenger being left alone at their destination, ATS may register the passenger as “Do Not Leave Unattended”. </a:t>
            </a:r>
          </a:p>
          <a:p>
            <a:pPr marL="0" indent="0">
              <a:buNone/>
            </a:pPr>
            <a:r>
              <a:rPr lang="en-US" dirty="0"/>
              <a:t> </a:t>
            </a:r>
          </a:p>
          <a:p>
            <a:r>
              <a:rPr lang="en-US" dirty="0"/>
              <a:t>The passenger may travel independently on DARTS; however a caregiver MUST be at every destination to receive the passenger.   </a:t>
            </a:r>
          </a:p>
          <a:p>
            <a:endParaRPr lang="en-US" dirty="0"/>
          </a:p>
        </p:txBody>
      </p:sp>
      <p:pic>
        <p:nvPicPr>
          <p:cNvPr id="4" name="Picture 3"/>
          <p:cNvPicPr>
            <a:picLocks noChangeAspect="1"/>
          </p:cNvPicPr>
          <p:nvPr/>
        </p:nvPicPr>
        <p:blipFill>
          <a:blip r:embed="rId2"/>
          <a:stretch>
            <a:fillRect/>
          </a:stretch>
        </p:blipFill>
        <p:spPr>
          <a:xfrm>
            <a:off x="8530329" y="1690688"/>
            <a:ext cx="3132660" cy="3444195"/>
          </a:xfrm>
          <a:prstGeom prst="rect">
            <a:avLst/>
          </a:prstGeom>
        </p:spPr>
      </p:pic>
    </p:spTree>
    <p:extLst>
      <p:ext uri="{BB962C8B-B14F-4D97-AF65-F5344CB8AC3E}">
        <p14:creationId xmlns:p14="http://schemas.microsoft.com/office/powerpoint/2010/main" val="1546828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Guide Dogs and Pets </a:t>
            </a:r>
          </a:p>
        </p:txBody>
      </p:sp>
      <p:sp>
        <p:nvSpPr>
          <p:cNvPr id="3" name="Content Placeholder 2"/>
          <p:cNvSpPr>
            <a:spLocks noGrp="1"/>
          </p:cNvSpPr>
          <p:nvPr>
            <p:ph idx="1"/>
          </p:nvPr>
        </p:nvSpPr>
        <p:spPr/>
        <p:txBody>
          <a:bodyPr/>
          <a:lstStyle/>
          <a:p>
            <a:r>
              <a:rPr lang="en-US" dirty="0"/>
              <a:t>It is the responsibility of the passenger to inform DARTS that they will be travelling with a guide dog, service animal or pet at the time of booking the trip.</a:t>
            </a:r>
          </a:p>
          <a:p>
            <a:r>
              <a:rPr lang="en-US" dirty="0"/>
              <a:t>This is to ensure that the appropriate assigned vehicle is able to accommodate the passenger and their animal. </a:t>
            </a:r>
          </a:p>
          <a:p>
            <a:r>
              <a:rPr lang="en-US" dirty="0"/>
              <a:t>Small lap dogs or other small pets must travel in an animal carrier device which can be securely transported in the passenger’s or escort’s lap. </a:t>
            </a:r>
          </a:p>
          <a:p>
            <a:r>
              <a:rPr lang="en-US" dirty="0"/>
              <a:t>Service animals and Guide Dogs that are identified as such, are permitted aboard DARTS vehicles without restriction.</a:t>
            </a:r>
          </a:p>
        </p:txBody>
      </p:sp>
      <p:pic>
        <p:nvPicPr>
          <p:cNvPr id="4" name="Picture 3"/>
          <p:cNvPicPr>
            <a:picLocks noChangeAspect="1"/>
          </p:cNvPicPr>
          <p:nvPr/>
        </p:nvPicPr>
        <p:blipFill>
          <a:blip r:embed="rId2"/>
          <a:stretch>
            <a:fillRect/>
          </a:stretch>
        </p:blipFill>
        <p:spPr>
          <a:xfrm>
            <a:off x="5986288" y="166255"/>
            <a:ext cx="1835885" cy="1524433"/>
          </a:xfrm>
          <a:prstGeom prst="rect">
            <a:avLst/>
          </a:prstGeom>
        </p:spPr>
      </p:pic>
    </p:spTree>
    <p:extLst>
      <p:ext uri="{BB962C8B-B14F-4D97-AF65-F5344CB8AC3E}">
        <p14:creationId xmlns:p14="http://schemas.microsoft.com/office/powerpoint/2010/main" val="82497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Service Interruptions </a:t>
            </a:r>
          </a:p>
        </p:txBody>
      </p:sp>
      <p:sp>
        <p:nvSpPr>
          <p:cNvPr id="3" name="Content Placeholder 2"/>
          <p:cNvSpPr>
            <a:spLocks noGrp="1"/>
          </p:cNvSpPr>
          <p:nvPr>
            <p:ph idx="1"/>
          </p:nvPr>
        </p:nvSpPr>
        <p:spPr>
          <a:xfrm>
            <a:off x="838200" y="1825625"/>
            <a:ext cx="6053051" cy="4034848"/>
          </a:xfrm>
        </p:spPr>
        <p:txBody>
          <a:bodyPr/>
          <a:lstStyle/>
          <a:p>
            <a:r>
              <a:rPr lang="en-US" dirty="0"/>
              <a:t>In the interest of safety, DARTS will cancel service due to snow, ice, or dangerous road conditions.  </a:t>
            </a:r>
          </a:p>
          <a:p>
            <a:pPr marL="0" indent="0">
              <a:buNone/>
            </a:pPr>
            <a:endParaRPr lang="en-US" dirty="0"/>
          </a:p>
          <a:p>
            <a:r>
              <a:rPr lang="en-US" dirty="0"/>
              <a:t>Service interruptions are announced on local television and radio, www.dartstransit.com, or by calling DARTS at 905-529-1717</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452024656"/>
              </p:ext>
            </p:extLst>
          </p:nvPr>
        </p:nvGraphicFramePr>
        <p:xfrm>
          <a:off x="7006417" y="1825625"/>
          <a:ext cx="4584842" cy="3926782"/>
        </p:xfrm>
        <a:graphic>
          <a:graphicData uri="http://schemas.openxmlformats.org/presentationml/2006/ole">
            <mc:AlternateContent xmlns:mc="http://schemas.openxmlformats.org/markup-compatibility/2006">
              <mc:Choice xmlns:v="urn:schemas-microsoft-com:vml" Requires="v">
                <p:oleObj spid="_x0000_s2050" name="Acrobat Document" r:id="rId3" imgW="4047813" imgH="3466960" progId="Acrobat.Document.DC">
                  <p:embed/>
                </p:oleObj>
              </mc:Choice>
              <mc:Fallback>
                <p:oleObj name="Acrobat Document" r:id="rId3" imgW="4047813" imgH="3466960" progId="Acrobat.Document.DC">
                  <p:embed/>
                  <p:pic>
                    <p:nvPicPr>
                      <p:cNvPr id="4" name="Object 3"/>
                      <p:cNvPicPr/>
                      <p:nvPr/>
                    </p:nvPicPr>
                    <p:blipFill>
                      <a:blip r:embed="rId4"/>
                      <a:stretch>
                        <a:fillRect/>
                      </a:stretch>
                    </p:blipFill>
                    <p:spPr>
                      <a:xfrm>
                        <a:off x="7006417" y="1825625"/>
                        <a:ext cx="4584842" cy="3926782"/>
                      </a:xfrm>
                      <a:prstGeom prst="rect">
                        <a:avLst/>
                      </a:prstGeom>
                    </p:spPr>
                  </p:pic>
                </p:oleObj>
              </mc:Fallback>
            </mc:AlternateContent>
          </a:graphicData>
        </a:graphic>
      </p:graphicFrame>
    </p:spTree>
    <p:extLst>
      <p:ext uri="{BB962C8B-B14F-4D97-AF65-F5344CB8AC3E}">
        <p14:creationId xmlns:p14="http://schemas.microsoft.com/office/powerpoint/2010/main" val="336040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376"/>
            <a:ext cx="10515600" cy="1325563"/>
          </a:xfrm>
        </p:spPr>
        <p:txBody>
          <a:bodyPr/>
          <a:lstStyle/>
          <a:p>
            <a:r>
              <a:rPr lang="en-US" b="1" u="sng" dirty="0"/>
              <a:t>DARTS Fares</a:t>
            </a:r>
          </a:p>
        </p:txBody>
      </p:sp>
      <p:sp>
        <p:nvSpPr>
          <p:cNvPr id="3" name="Content Placeholder 2"/>
          <p:cNvSpPr>
            <a:spLocks noGrp="1"/>
          </p:cNvSpPr>
          <p:nvPr>
            <p:ph idx="1"/>
          </p:nvPr>
        </p:nvSpPr>
        <p:spPr/>
        <p:txBody>
          <a:bodyPr>
            <a:normAutofit lnSpcReduction="10000"/>
          </a:bodyPr>
          <a:lstStyle/>
          <a:p>
            <a:r>
              <a:rPr lang="en-US" dirty="0"/>
              <a:t>The cost for DARTS and the regular HSR is the same.  </a:t>
            </a:r>
          </a:p>
          <a:p>
            <a:pPr marL="0" indent="0">
              <a:buNone/>
            </a:pPr>
            <a:endParaRPr lang="en-US" dirty="0"/>
          </a:p>
          <a:p>
            <a:r>
              <a:rPr lang="en-US" dirty="0"/>
              <a:t>Fare is based on age.</a:t>
            </a:r>
          </a:p>
          <a:p>
            <a:pPr marL="0" indent="0">
              <a:buNone/>
            </a:pPr>
            <a:r>
              <a:rPr lang="en-US" dirty="0"/>
              <a:t>	- Student $2.05</a:t>
            </a:r>
          </a:p>
          <a:p>
            <a:pPr marL="0" indent="0">
              <a:buNone/>
            </a:pPr>
            <a:r>
              <a:rPr lang="en-US" dirty="0"/>
              <a:t>	- HSR Adult $2.50</a:t>
            </a:r>
          </a:p>
          <a:p>
            <a:pPr marL="0" indent="0">
              <a:buNone/>
            </a:pPr>
            <a:r>
              <a:rPr lang="en-US" dirty="0"/>
              <a:t>	- Senior $20.50 for book of 10 tickets</a:t>
            </a:r>
          </a:p>
          <a:p>
            <a:pPr marL="0" indent="0">
              <a:buNone/>
            </a:pPr>
            <a:r>
              <a:rPr lang="en-US" dirty="0"/>
              <a:t>	- Golden Age (80+) Free</a:t>
            </a:r>
          </a:p>
          <a:p>
            <a:pPr marL="0" indent="0">
              <a:buNone/>
            </a:pPr>
            <a:endParaRPr lang="en-US" dirty="0"/>
          </a:p>
          <a:p>
            <a:r>
              <a:rPr lang="en-US" dirty="0"/>
              <a:t>Online payments can be made at </a:t>
            </a:r>
            <a:r>
              <a:rPr lang="en-US" dirty="0">
                <a:hlinkClick r:id="rId2"/>
              </a:rPr>
              <a:t>www.dartstransit.com</a:t>
            </a:r>
            <a:r>
              <a:rPr lang="en-US" dirty="0"/>
              <a:t> </a:t>
            </a:r>
          </a:p>
        </p:txBody>
      </p:sp>
      <p:pic>
        <p:nvPicPr>
          <p:cNvPr id="4" name="Picture 3"/>
          <p:cNvPicPr>
            <a:picLocks noChangeAspect="1"/>
          </p:cNvPicPr>
          <p:nvPr/>
        </p:nvPicPr>
        <p:blipFill>
          <a:blip r:embed="rId3"/>
          <a:stretch>
            <a:fillRect/>
          </a:stretch>
        </p:blipFill>
        <p:spPr>
          <a:xfrm>
            <a:off x="8935997" y="2119745"/>
            <a:ext cx="2417803" cy="1939738"/>
          </a:xfrm>
          <a:prstGeom prst="rect">
            <a:avLst/>
          </a:prstGeom>
        </p:spPr>
      </p:pic>
    </p:spTree>
    <p:extLst>
      <p:ext uri="{BB962C8B-B14F-4D97-AF65-F5344CB8AC3E}">
        <p14:creationId xmlns:p14="http://schemas.microsoft.com/office/powerpoint/2010/main" val="2233102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Taxi Scrip</a:t>
            </a:r>
          </a:p>
        </p:txBody>
      </p:sp>
      <p:sp>
        <p:nvSpPr>
          <p:cNvPr id="3" name="Content Placeholder 2"/>
          <p:cNvSpPr>
            <a:spLocks noGrp="1"/>
          </p:cNvSpPr>
          <p:nvPr>
            <p:ph idx="1"/>
          </p:nvPr>
        </p:nvSpPr>
        <p:spPr>
          <a:xfrm>
            <a:off x="838200" y="2111433"/>
            <a:ext cx="10515600" cy="4065530"/>
          </a:xfrm>
        </p:spPr>
        <p:txBody>
          <a:bodyPr/>
          <a:lstStyle/>
          <a:p>
            <a:r>
              <a:rPr lang="en-US" dirty="0"/>
              <a:t>The Taxi Scrip Program provides subsidized taxi fares to DARTS users, allowing passengers to receive a 40% discount when travelling with local taxi companies (Blueline and Hamilton Cab). </a:t>
            </a:r>
          </a:p>
          <a:p>
            <a:pPr marL="0" indent="0">
              <a:buNone/>
            </a:pPr>
            <a:endParaRPr lang="en-US" dirty="0"/>
          </a:p>
          <a:p>
            <a:r>
              <a:rPr lang="en-US" dirty="0"/>
              <a:t>Taxi Scrip coupons cost $24 per book and you receive $40 worth of Taxi Scrip coupons. </a:t>
            </a:r>
          </a:p>
          <a:p>
            <a:pPr marL="0" indent="0">
              <a:buNone/>
            </a:pPr>
            <a:endParaRPr lang="en-US" dirty="0"/>
          </a:p>
          <a:p>
            <a:r>
              <a:rPr lang="en-US" dirty="0"/>
              <a:t>Please contact ATS at 905-529-1212 for more information on Taxi Scrip and to purchase coupons. </a:t>
            </a:r>
          </a:p>
          <a:p>
            <a:endParaRPr lang="en-US" dirty="0"/>
          </a:p>
        </p:txBody>
      </p:sp>
      <p:pic>
        <p:nvPicPr>
          <p:cNvPr id="5" name="Picture 4"/>
          <p:cNvPicPr>
            <a:picLocks noChangeAspect="1"/>
          </p:cNvPicPr>
          <p:nvPr/>
        </p:nvPicPr>
        <p:blipFill>
          <a:blip r:embed="rId2"/>
          <a:stretch>
            <a:fillRect/>
          </a:stretch>
        </p:blipFill>
        <p:spPr>
          <a:xfrm>
            <a:off x="7148945" y="50122"/>
            <a:ext cx="3791295" cy="1955567"/>
          </a:xfrm>
          <a:prstGeom prst="rect">
            <a:avLst/>
          </a:prstGeom>
        </p:spPr>
      </p:pic>
    </p:spTree>
    <p:extLst>
      <p:ext uri="{BB962C8B-B14F-4D97-AF65-F5344CB8AC3E}">
        <p14:creationId xmlns:p14="http://schemas.microsoft.com/office/powerpoint/2010/main" val="4220306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Change of Information</a:t>
            </a:r>
          </a:p>
        </p:txBody>
      </p:sp>
      <p:sp>
        <p:nvSpPr>
          <p:cNvPr id="3" name="Content Placeholder 2"/>
          <p:cNvSpPr>
            <a:spLocks noGrp="1"/>
          </p:cNvSpPr>
          <p:nvPr>
            <p:ph idx="1"/>
          </p:nvPr>
        </p:nvSpPr>
        <p:spPr/>
        <p:txBody>
          <a:bodyPr/>
          <a:lstStyle/>
          <a:p>
            <a:r>
              <a:rPr lang="en-US" dirty="0"/>
              <a:t>If your personal information has changed, please contact ATS Customer Service at 905-529-1212, Ext. 1 </a:t>
            </a:r>
          </a:p>
          <a:p>
            <a:pPr marL="0" indent="0">
              <a:buNone/>
            </a:pPr>
            <a:endParaRPr lang="en-US" dirty="0"/>
          </a:p>
          <a:p>
            <a:r>
              <a:rPr lang="en-US" dirty="0"/>
              <a:t>This includes changes in address, telephone number, emergency contact information, fare type or mobility type. </a:t>
            </a:r>
          </a:p>
          <a:p>
            <a:pPr marL="0" indent="0">
              <a:buNone/>
            </a:pPr>
            <a:endParaRPr lang="en-US" dirty="0"/>
          </a:p>
          <a:p>
            <a:r>
              <a:rPr lang="en-US" dirty="0"/>
              <a:t>In order to provide a safe and reliable service, your personal information must be kept current and up to date.  </a:t>
            </a:r>
          </a:p>
          <a:p>
            <a:pPr marL="0" indent="0">
              <a:buNone/>
            </a:pPr>
            <a:endParaRPr lang="en-US" dirty="0"/>
          </a:p>
          <a:p>
            <a:endParaRPr lang="en-US" dirty="0"/>
          </a:p>
        </p:txBody>
      </p:sp>
    </p:spTree>
    <p:extLst>
      <p:ext uri="{BB962C8B-B14F-4D97-AF65-F5344CB8AC3E}">
        <p14:creationId xmlns:p14="http://schemas.microsoft.com/office/powerpoint/2010/main" val="950070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Any Questions?	</a:t>
            </a:r>
          </a:p>
        </p:txBody>
      </p:sp>
      <p:sp>
        <p:nvSpPr>
          <p:cNvPr id="3" name="Content Placeholder 2"/>
          <p:cNvSpPr>
            <a:spLocks noGrp="1"/>
          </p:cNvSpPr>
          <p:nvPr>
            <p:ph idx="1"/>
          </p:nvPr>
        </p:nvSpPr>
        <p:spPr>
          <a:xfrm>
            <a:off x="838200" y="1471353"/>
            <a:ext cx="10515600" cy="4705610"/>
          </a:xfrm>
        </p:spPr>
        <p:txBody>
          <a:bodyPr/>
          <a:lstStyle/>
          <a:p>
            <a:r>
              <a:rPr lang="en-US" dirty="0"/>
              <a:t>If you have any questions, please contact DARTS at 905-529-1717</a:t>
            </a:r>
          </a:p>
          <a:p>
            <a:r>
              <a:rPr lang="en-US" dirty="0"/>
              <a:t>We are happy to help and welcome you to the service.</a:t>
            </a:r>
          </a:p>
        </p:txBody>
      </p:sp>
      <p:pic>
        <p:nvPicPr>
          <p:cNvPr id="4" name="Picture 3"/>
          <p:cNvPicPr>
            <a:picLocks noChangeAspect="1"/>
          </p:cNvPicPr>
          <p:nvPr/>
        </p:nvPicPr>
        <p:blipFill>
          <a:blip r:embed="rId2"/>
          <a:stretch>
            <a:fillRect/>
          </a:stretch>
        </p:blipFill>
        <p:spPr>
          <a:xfrm>
            <a:off x="1379884" y="2929600"/>
            <a:ext cx="7830617" cy="3171941"/>
          </a:xfrm>
          <a:prstGeom prst="rect">
            <a:avLst/>
          </a:prstGeom>
        </p:spPr>
      </p:pic>
    </p:spTree>
    <p:extLst>
      <p:ext uri="{BB962C8B-B14F-4D97-AF65-F5344CB8AC3E}">
        <p14:creationId xmlns:p14="http://schemas.microsoft.com/office/powerpoint/2010/main" val="1320229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Who is Eligible?	</a:t>
            </a:r>
          </a:p>
        </p:txBody>
      </p:sp>
      <p:sp>
        <p:nvSpPr>
          <p:cNvPr id="3" name="Content Placeholder 2"/>
          <p:cNvSpPr>
            <a:spLocks noGrp="1"/>
          </p:cNvSpPr>
          <p:nvPr>
            <p:ph idx="1"/>
          </p:nvPr>
        </p:nvSpPr>
        <p:spPr>
          <a:xfrm>
            <a:off x="838200" y="1825624"/>
            <a:ext cx="5820295" cy="4483735"/>
          </a:xfrm>
        </p:spPr>
        <p:txBody>
          <a:bodyPr/>
          <a:lstStyle/>
          <a:p>
            <a:r>
              <a:rPr lang="en-US" dirty="0"/>
              <a:t>Accessible Transportation Services are available to persons who, due to physical or functional limitations, are unable to use fixed-route public transit (HSR).  Based on information obtained from the ATS Application Form and/or from an in-person functional assessment, eligibility is determined.</a:t>
            </a:r>
          </a:p>
          <a:p>
            <a:endParaRPr lang="en-US" dirty="0"/>
          </a:p>
        </p:txBody>
      </p:sp>
      <p:pic>
        <p:nvPicPr>
          <p:cNvPr id="5" name="Picture 4"/>
          <p:cNvPicPr>
            <a:picLocks noChangeAspect="1"/>
          </p:cNvPicPr>
          <p:nvPr/>
        </p:nvPicPr>
        <p:blipFill>
          <a:blip r:embed="rId2"/>
          <a:stretch>
            <a:fillRect/>
          </a:stretch>
        </p:blipFill>
        <p:spPr>
          <a:xfrm>
            <a:off x="6848466" y="1926206"/>
            <a:ext cx="4505334" cy="3005588"/>
          </a:xfrm>
          <a:prstGeom prst="rect">
            <a:avLst/>
          </a:prstGeom>
        </p:spPr>
      </p:pic>
    </p:spTree>
    <p:extLst>
      <p:ext uri="{BB962C8B-B14F-4D97-AF65-F5344CB8AC3E}">
        <p14:creationId xmlns:p14="http://schemas.microsoft.com/office/powerpoint/2010/main" val="348389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Accessible Transportation Services (ATS)</a:t>
            </a:r>
          </a:p>
        </p:txBody>
      </p:sp>
      <p:sp>
        <p:nvSpPr>
          <p:cNvPr id="3" name="Content Placeholder 2"/>
          <p:cNvSpPr>
            <a:spLocks noGrp="1"/>
          </p:cNvSpPr>
          <p:nvPr>
            <p:ph idx="1"/>
          </p:nvPr>
        </p:nvSpPr>
        <p:spPr/>
        <p:txBody>
          <a:bodyPr/>
          <a:lstStyle/>
          <a:p>
            <a:r>
              <a:rPr lang="en-US" dirty="0"/>
              <a:t>Accessible Transportation Services (ATS) is the City of Hamilton section that determines eligibility, registers passengers for DARTS and Taxi Scrip, and provides ongoing customer care.  ATS is open between 8:30 am and 4:30 pm, Monday to Friday.     </a:t>
            </a:r>
          </a:p>
          <a:p>
            <a:pPr marL="0" indent="0">
              <a:buNone/>
            </a:pPr>
            <a:endParaRPr lang="en-US" dirty="0"/>
          </a:p>
          <a:p>
            <a:r>
              <a:rPr lang="en-US" dirty="0"/>
              <a:t>Call them to change profile information or provide feedback on the service at 905-529-1212</a:t>
            </a:r>
          </a:p>
          <a:p>
            <a:pPr marL="0" indent="0">
              <a:buNone/>
            </a:pPr>
            <a:endParaRPr lang="en-US" dirty="0"/>
          </a:p>
        </p:txBody>
      </p:sp>
      <p:pic>
        <p:nvPicPr>
          <p:cNvPr id="4" name="Picture 3"/>
          <p:cNvPicPr>
            <a:picLocks noChangeAspect="1"/>
          </p:cNvPicPr>
          <p:nvPr/>
        </p:nvPicPr>
        <p:blipFill>
          <a:blip r:embed="rId2"/>
          <a:stretch>
            <a:fillRect/>
          </a:stretch>
        </p:blipFill>
        <p:spPr>
          <a:xfrm>
            <a:off x="10401300" y="580231"/>
            <a:ext cx="952500" cy="895350"/>
          </a:xfrm>
          <a:prstGeom prst="rect">
            <a:avLst/>
          </a:prstGeom>
        </p:spPr>
      </p:pic>
    </p:spTree>
    <p:extLst>
      <p:ext uri="{BB962C8B-B14F-4D97-AF65-F5344CB8AC3E}">
        <p14:creationId xmlns:p14="http://schemas.microsoft.com/office/powerpoint/2010/main" val="3964883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6351"/>
          </a:xfrm>
        </p:spPr>
        <p:txBody>
          <a:bodyPr/>
          <a:lstStyle/>
          <a:p>
            <a:r>
              <a:rPr lang="en-US" b="1" u="sng" dirty="0"/>
              <a:t>DARTS Transit </a:t>
            </a:r>
            <a:r>
              <a:rPr lang="en-US" dirty="0"/>
              <a:t>	</a:t>
            </a:r>
          </a:p>
        </p:txBody>
      </p:sp>
      <p:sp>
        <p:nvSpPr>
          <p:cNvPr id="3" name="Content Placeholder 2"/>
          <p:cNvSpPr>
            <a:spLocks noGrp="1"/>
          </p:cNvSpPr>
          <p:nvPr>
            <p:ph idx="1"/>
          </p:nvPr>
        </p:nvSpPr>
        <p:spPr>
          <a:xfrm>
            <a:off x="838201" y="1479665"/>
            <a:ext cx="4515196" cy="4987637"/>
          </a:xfrm>
        </p:spPr>
        <p:txBody>
          <a:bodyPr>
            <a:normAutofit fontScale="85000" lnSpcReduction="10000"/>
          </a:bodyPr>
          <a:lstStyle/>
          <a:p>
            <a:r>
              <a:rPr lang="en-US" dirty="0"/>
              <a:t>DARTS is the non-profit organization contracted to provide specialized transportation to the City of Hamilton.  DARTS is a shared-ride, wheelchair accessible, door-to-door service, providing transportation throughout the City of Hamilton. DARTS also uses subcontractors and taxi service when necessary.</a:t>
            </a:r>
          </a:p>
          <a:p>
            <a:pPr marL="0" indent="0">
              <a:buNone/>
            </a:pPr>
            <a:endParaRPr lang="en-US" dirty="0"/>
          </a:p>
          <a:p>
            <a:r>
              <a:rPr lang="en-US" dirty="0"/>
              <a:t>Call DARTS to book or cancel rides, set up subscription service or make group bookings. </a:t>
            </a:r>
          </a:p>
        </p:txBody>
      </p:sp>
      <p:pic>
        <p:nvPicPr>
          <p:cNvPr id="12" name="Picture 11"/>
          <p:cNvPicPr>
            <a:picLocks noChangeAspect="1"/>
          </p:cNvPicPr>
          <p:nvPr/>
        </p:nvPicPr>
        <p:blipFill>
          <a:blip r:embed="rId2"/>
          <a:stretch>
            <a:fillRect/>
          </a:stretch>
        </p:blipFill>
        <p:spPr>
          <a:xfrm>
            <a:off x="5353397" y="1823949"/>
            <a:ext cx="6856832" cy="4053149"/>
          </a:xfrm>
          <a:prstGeom prst="rect">
            <a:avLst/>
          </a:prstGeom>
        </p:spPr>
      </p:pic>
    </p:spTree>
    <p:extLst>
      <p:ext uri="{BB962C8B-B14F-4D97-AF65-F5344CB8AC3E}">
        <p14:creationId xmlns:p14="http://schemas.microsoft.com/office/powerpoint/2010/main" val="3424781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DARTS Hours Of Operation</a:t>
            </a:r>
          </a:p>
        </p:txBody>
      </p:sp>
      <p:sp>
        <p:nvSpPr>
          <p:cNvPr id="3" name="Content Placeholder 2"/>
          <p:cNvSpPr>
            <a:spLocks noGrp="1"/>
          </p:cNvSpPr>
          <p:nvPr>
            <p:ph idx="1"/>
          </p:nvPr>
        </p:nvSpPr>
        <p:spPr>
          <a:xfrm>
            <a:off x="1150374" y="2094271"/>
            <a:ext cx="10203426" cy="4100052"/>
          </a:xfrm>
        </p:spPr>
        <p:txBody>
          <a:bodyPr/>
          <a:lstStyle/>
          <a:p>
            <a:pPr marL="0" indent="0">
              <a:buNone/>
            </a:pPr>
            <a:r>
              <a:rPr lang="en-US" dirty="0"/>
              <a:t>Monday to Friday 5:00am-2:00am</a:t>
            </a:r>
          </a:p>
          <a:p>
            <a:pPr marL="0" indent="0">
              <a:buNone/>
            </a:pPr>
            <a:r>
              <a:rPr lang="en-US" dirty="0"/>
              <a:t>Saturday 6:00am-2:00am</a:t>
            </a:r>
          </a:p>
          <a:p>
            <a:pPr marL="0" indent="0">
              <a:buNone/>
            </a:pPr>
            <a:r>
              <a:rPr lang="en-US" dirty="0"/>
              <a:t>Sunday 6:00am-12:30am</a:t>
            </a:r>
          </a:p>
          <a:p>
            <a:pPr marL="0" indent="0">
              <a:buNone/>
            </a:pPr>
            <a:endParaRPr lang="en-US" dirty="0"/>
          </a:p>
          <a:p>
            <a:pPr marL="0" indent="0">
              <a:buNone/>
            </a:pPr>
            <a:r>
              <a:rPr lang="en-US" dirty="0"/>
              <a:t>The earliest possible pick up time is 20 minutes after opening hours.</a:t>
            </a:r>
          </a:p>
          <a:p>
            <a:pPr marL="0" indent="0">
              <a:buNone/>
            </a:pPr>
            <a:r>
              <a:rPr lang="en-US" dirty="0"/>
              <a:t>The latest possible drop off time is 30 minutes prior to closing hours.</a:t>
            </a:r>
          </a:p>
        </p:txBody>
      </p:sp>
    </p:spTree>
    <p:extLst>
      <p:ext uri="{BB962C8B-B14F-4D97-AF65-F5344CB8AC3E}">
        <p14:creationId xmlns:p14="http://schemas.microsoft.com/office/powerpoint/2010/main" val="3385414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Where Does DARTS Travel To?</a:t>
            </a:r>
          </a:p>
        </p:txBody>
      </p:sp>
      <p:sp>
        <p:nvSpPr>
          <p:cNvPr id="3" name="Content Placeholder 2"/>
          <p:cNvSpPr>
            <a:spLocks noGrp="1"/>
          </p:cNvSpPr>
          <p:nvPr>
            <p:ph idx="1"/>
          </p:nvPr>
        </p:nvSpPr>
        <p:spPr>
          <a:xfrm>
            <a:off x="838200" y="1571105"/>
            <a:ext cx="7233458" cy="4605858"/>
          </a:xfrm>
        </p:spPr>
        <p:txBody>
          <a:bodyPr>
            <a:normAutofit lnSpcReduction="10000"/>
          </a:bodyPr>
          <a:lstStyle/>
          <a:p>
            <a:r>
              <a:rPr lang="en-US" dirty="0"/>
              <a:t>DARTS covers an area of 1,117 square kilometers which includes the entire city of Hamilton and rural areas, such as Dundas, </a:t>
            </a:r>
            <a:r>
              <a:rPr lang="en-US" dirty="0" err="1"/>
              <a:t>Ancaster</a:t>
            </a:r>
            <a:r>
              <a:rPr lang="en-US" dirty="0"/>
              <a:t>, </a:t>
            </a:r>
            <a:r>
              <a:rPr lang="en-US" dirty="0" err="1"/>
              <a:t>Flamborough</a:t>
            </a:r>
            <a:r>
              <a:rPr lang="en-US" dirty="0"/>
              <a:t>, </a:t>
            </a:r>
            <a:r>
              <a:rPr lang="en-US" dirty="0" err="1"/>
              <a:t>Binbrook</a:t>
            </a:r>
            <a:r>
              <a:rPr lang="en-US" dirty="0"/>
              <a:t>, Mount Hope, Winona, Stoney Creek, </a:t>
            </a:r>
            <a:r>
              <a:rPr lang="en-US" dirty="0" err="1"/>
              <a:t>Waterdown</a:t>
            </a:r>
            <a:r>
              <a:rPr lang="en-US" dirty="0"/>
              <a:t> and </a:t>
            </a:r>
            <a:r>
              <a:rPr lang="en-US" dirty="0" err="1"/>
              <a:t>Freelton</a:t>
            </a:r>
            <a:r>
              <a:rPr lang="en-US" dirty="0"/>
              <a:t>.</a:t>
            </a:r>
          </a:p>
          <a:p>
            <a:r>
              <a:rPr lang="en-US" dirty="0"/>
              <a:t>DARTS travels to 3 destinations in Burlington which are Joseph Brant Hospital, and the 2 GO stations at </a:t>
            </a:r>
            <a:r>
              <a:rPr lang="en-US" dirty="0" err="1"/>
              <a:t>Aldershot</a:t>
            </a:r>
            <a:r>
              <a:rPr lang="en-US" dirty="0"/>
              <a:t> and Fairview.</a:t>
            </a:r>
          </a:p>
          <a:p>
            <a:r>
              <a:rPr lang="en-US" dirty="0"/>
              <a:t>Many passengers use these locations in Burlington as transfer points to </a:t>
            </a:r>
            <a:r>
              <a:rPr lang="en-US" dirty="0" err="1"/>
              <a:t>HandyVan</a:t>
            </a:r>
            <a:r>
              <a:rPr lang="en-US" dirty="0"/>
              <a:t>, Burlington’s paratransit service.</a:t>
            </a:r>
          </a:p>
        </p:txBody>
      </p:sp>
      <p:pic>
        <p:nvPicPr>
          <p:cNvPr id="4" name="Picture 3"/>
          <p:cNvPicPr>
            <a:picLocks noChangeAspect="1"/>
          </p:cNvPicPr>
          <p:nvPr/>
        </p:nvPicPr>
        <p:blipFill>
          <a:blip r:embed="rId2"/>
          <a:stretch>
            <a:fillRect/>
          </a:stretch>
        </p:blipFill>
        <p:spPr>
          <a:xfrm>
            <a:off x="8084127" y="1690688"/>
            <a:ext cx="4107873" cy="2876839"/>
          </a:xfrm>
          <a:prstGeom prst="rect">
            <a:avLst/>
          </a:prstGeom>
        </p:spPr>
      </p:pic>
    </p:spTree>
    <p:extLst>
      <p:ext uri="{BB962C8B-B14F-4D97-AF65-F5344CB8AC3E}">
        <p14:creationId xmlns:p14="http://schemas.microsoft.com/office/powerpoint/2010/main" val="3843877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0" y="365125"/>
            <a:ext cx="9250680" cy="1325563"/>
          </a:xfrm>
        </p:spPr>
        <p:txBody>
          <a:bodyPr/>
          <a:lstStyle/>
          <a:p>
            <a:r>
              <a:rPr lang="en-US" b="1" u="sng" dirty="0"/>
              <a:t>Calling to Make a Reservation</a:t>
            </a:r>
          </a:p>
        </p:txBody>
      </p:sp>
      <p:sp>
        <p:nvSpPr>
          <p:cNvPr id="3" name="Content Placeholder 2"/>
          <p:cNvSpPr>
            <a:spLocks noGrp="1"/>
          </p:cNvSpPr>
          <p:nvPr>
            <p:ph idx="1"/>
          </p:nvPr>
        </p:nvSpPr>
        <p:spPr>
          <a:xfrm>
            <a:off x="838200" y="1690688"/>
            <a:ext cx="10515600" cy="4486275"/>
          </a:xfrm>
        </p:spPr>
        <p:txBody>
          <a:bodyPr>
            <a:normAutofit fontScale="85000" lnSpcReduction="20000"/>
          </a:bodyPr>
          <a:lstStyle/>
          <a:p>
            <a:r>
              <a:rPr lang="en-US" dirty="0"/>
              <a:t>You have your passenger number and now you want to book a trip. Call DARTS at </a:t>
            </a:r>
            <a:r>
              <a:rPr lang="en-US" b="1" dirty="0"/>
              <a:t>905-529-1717</a:t>
            </a:r>
            <a:r>
              <a:rPr lang="en-US" dirty="0"/>
              <a:t> or toll free at </a:t>
            </a:r>
            <a:r>
              <a:rPr lang="en-US" b="1" dirty="0"/>
              <a:t>1-855-831-5418</a:t>
            </a:r>
          </a:p>
          <a:p>
            <a:r>
              <a:rPr lang="en-US" dirty="0"/>
              <a:t>Reservations may be made up to 7 days in advance.</a:t>
            </a:r>
          </a:p>
          <a:p>
            <a:r>
              <a:rPr lang="en-US" dirty="0"/>
              <a:t>Please have the following information ready when you call: </a:t>
            </a:r>
          </a:p>
          <a:p>
            <a:pPr marL="0" indent="0">
              <a:buNone/>
            </a:pPr>
            <a:r>
              <a:rPr lang="en-US" dirty="0"/>
              <a:t>	- Name and DARTS Passenger Number</a:t>
            </a:r>
          </a:p>
          <a:p>
            <a:pPr marL="0" indent="0">
              <a:buNone/>
            </a:pPr>
            <a:r>
              <a:rPr lang="en-US" dirty="0"/>
              <a:t>	- Date you need a ride</a:t>
            </a:r>
          </a:p>
          <a:p>
            <a:pPr marL="0" indent="0">
              <a:buNone/>
            </a:pPr>
            <a:r>
              <a:rPr lang="en-US" dirty="0"/>
              <a:t>	- Time you wish to be picked up or your appointment time where applicable</a:t>
            </a:r>
          </a:p>
          <a:p>
            <a:pPr marL="0" indent="0">
              <a:buNone/>
            </a:pPr>
            <a:r>
              <a:rPr lang="en-US" dirty="0"/>
              <a:t>	- Your pick up address </a:t>
            </a:r>
          </a:p>
          <a:p>
            <a:pPr marL="0" indent="0">
              <a:buNone/>
            </a:pPr>
            <a:r>
              <a:rPr lang="en-US" dirty="0"/>
              <a:t>	- Your destination address</a:t>
            </a:r>
          </a:p>
          <a:p>
            <a:pPr marL="0" indent="0">
              <a:buNone/>
            </a:pPr>
            <a:r>
              <a:rPr lang="en-US" dirty="0"/>
              <a:t>	- Your return time</a:t>
            </a:r>
          </a:p>
          <a:p>
            <a:pPr marL="0" indent="0">
              <a:buNone/>
            </a:pPr>
            <a:r>
              <a:rPr lang="en-US" dirty="0"/>
              <a:t>	- If you are traveling with a mobility device, service animal, companion or 		support person</a:t>
            </a:r>
          </a:p>
        </p:txBody>
      </p:sp>
      <p:pic>
        <p:nvPicPr>
          <p:cNvPr id="6" name="Picture 5"/>
          <p:cNvPicPr>
            <a:picLocks noChangeAspect="1"/>
          </p:cNvPicPr>
          <p:nvPr/>
        </p:nvPicPr>
        <p:blipFill>
          <a:blip r:embed="rId2"/>
          <a:stretch>
            <a:fillRect/>
          </a:stretch>
        </p:blipFill>
        <p:spPr>
          <a:xfrm>
            <a:off x="1190133" y="273367"/>
            <a:ext cx="836094" cy="1334193"/>
          </a:xfrm>
          <a:prstGeom prst="rect">
            <a:avLst/>
          </a:prstGeom>
        </p:spPr>
      </p:pic>
    </p:spTree>
    <p:extLst>
      <p:ext uri="{BB962C8B-B14F-4D97-AF65-F5344CB8AC3E}">
        <p14:creationId xmlns:p14="http://schemas.microsoft.com/office/powerpoint/2010/main" val="160732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174375" cy="2693959"/>
          </a:xfrm>
        </p:spPr>
        <p:txBody>
          <a:bodyPr/>
          <a:lstStyle/>
          <a:p>
            <a:r>
              <a:rPr lang="en-US" b="1" u="sng" dirty="0"/>
              <a:t>Call Returns</a:t>
            </a:r>
          </a:p>
        </p:txBody>
      </p:sp>
      <p:sp>
        <p:nvSpPr>
          <p:cNvPr id="3" name="Content Placeholder 2"/>
          <p:cNvSpPr>
            <a:spLocks noGrp="1"/>
          </p:cNvSpPr>
          <p:nvPr>
            <p:ph idx="1"/>
          </p:nvPr>
        </p:nvSpPr>
        <p:spPr>
          <a:xfrm>
            <a:off x="838200" y="2477193"/>
            <a:ext cx="10782993" cy="3408824"/>
          </a:xfrm>
        </p:spPr>
        <p:txBody>
          <a:bodyPr>
            <a:normAutofit fontScale="92500" lnSpcReduction="10000"/>
          </a:bodyPr>
          <a:lstStyle/>
          <a:p>
            <a:r>
              <a:rPr lang="en-US" dirty="0"/>
              <a:t>If you are attending a medical appointment and you cannot give DARTS a specific time for your trip home, you may request a “Call Return”.  </a:t>
            </a:r>
          </a:p>
          <a:p>
            <a:pPr marL="0" indent="0">
              <a:buNone/>
            </a:pPr>
            <a:endParaRPr lang="en-US" dirty="0"/>
          </a:p>
          <a:p>
            <a:r>
              <a:rPr lang="en-US" dirty="0"/>
              <a:t>When your appointment is finished, call DARTS at 905-529-1717, Ext. 1 for Call Returns.  </a:t>
            </a:r>
          </a:p>
          <a:p>
            <a:endParaRPr lang="en-US" dirty="0"/>
          </a:p>
          <a:p>
            <a:r>
              <a:rPr lang="en-US" dirty="0"/>
              <a:t>Depending on vehicle availability, you may have an extended wait for your trip. </a:t>
            </a:r>
          </a:p>
          <a:p>
            <a:endParaRPr lang="en-US" dirty="0"/>
          </a:p>
        </p:txBody>
      </p:sp>
      <p:pic>
        <p:nvPicPr>
          <p:cNvPr id="4" name="Picture 3"/>
          <p:cNvPicPr>
            <a:picLocks noChangeAspect="1"/>
          </p:cNvPicPr>
          <p:nvPr/>
        </p:nvPicPr>
        <p:blipFill>
          <a:blip r:embed="rId2"/>
          <a:stretch>
            <a:fillRect/>
          </a:stretch>
        </p:blipFill>
        <p:spPr>
          <a:xfrm>
            <a:off x="8453351" y="365125"/>
            <a:ext cx="3259860" cy="1629930"/>
          </a:xfrm>
          <a:prstGeom prst="rect">
            <a:avLst/>
          </a:prstGeom>
        </p:spPr>
      </p:pic>
    </p:spTree>
    <p:extLst>
      <p:ext uri="{BB962C8B-B14F-4D97-AF65-F5344CB8AC3E}">
        <p14:creationId xmlns:p14="http://schemas.microsoft.com/office/powerpoint/2010/main" val="3962919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87D24E571A4245AF3BCE29E82BD931" ma:contentTypeVersion="12" ma:contentTypeDescription="Create a new document." ma:contentTypeScope="" ma:versionID="f8b8673635c652f82211dc15086ddd99">
  <xsd:schema xmlns:xsd="http://www.w3.org/2001/XMLSchema" xmlns:xs="http://www.w3.org/2001/XMLSchema" xmlns:p="http://schemas.microsoft.com/office/2006/metadata/properties" xmlns:ns2="3b70549c-c123-44cc-9a46-f19b0d1e5d7d" xmlns:ns3="fe1bef3c-6336-4468-8f3d-7b23480890ba" targetNamespace="http://schemas.microsoft.com/office/2006/metadata/properties" ma:root="true" ma:fieldsID="334ecbb8b00d61667fe3629899fb7201" ns2:_="" ns3:_="">
    <xsd:import namespace="3b70549c-c123-44cc-9a46-f19b0d1e5d7d"/>
    <xsd:import namespace="fe1bef3c-6336-4468-8f3d-7b23480890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0549c-c123-44cc-9a46-f19b0d1e5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1bef3c-6336-4468-8f3d-7b23480890b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BE80E1-40C4-413F-BCE0-C27EE003B0A6}">
  <ds:schemaRefs>
    <ds:schemaRef ds:uri="http://schemas.microsoft.com/sharepoint/v3/contenttype/forms"/>
  </ds:schemaRefs>
</ds:datastoreItem>
</file>

<file path=customXml/itemProps2.xml><?xml version="1.0" encoding="utf-8"?>
<ds:datastoreItem xmlns:ds="http://schemas.openxmlformats.org/officeDocument/2006/customXml" ds:itemID="{46BAE12D-76C7-4730-B529-26F2AE58BA2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94A9C0D-96DF-4DF4-9C1E-9A6A7E53D976}"/>
</file>

<file path=docProps/app.xml><?xml version="1.0" encoding="utf-8"?>
<Properties xmlns="http://schemas.openxmlformats.org/officeDocument/2006/extended-properties" xmlns:vt="http://schemas.openxmlformats.org/officeDocument/2006/docPropsVTypes">
  <TotalTime>197</TotalTime>
  <Words>1843</Words>
  <Application>Microsoft Office PowerPoint</Application>
  <PresentationFormat>Widescreen</PresentationFormat>
  <Paragraphs>133</Paragraphs>
  <Slides>27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2" baseType="lpstr">
      <vt:lpstr>Arial</vt:lpstr>
      <vt:lpstr>Calibri</vt:lpstr>
      <vt:lpstr>Calibri Light</vt:lpstr>
      <vt:lpstr>Office Theme</vt:lpstr>
      <vt:lpstr>Acrobat Document</vt:lpstr>
      <vt:lpstr>DARTS Orientation</vt:lpstr>
      <vt:lpstr>You’ve Been Approved</vt:lpstr>
      <vt:lpstr>Who is Eligible? </vt:lpstr>
      <vt:lpstr>Accessible Transportation Services (ATS)</vt:lpstr>
      <vt:lpstr>DARTS Transit  </vt:lpstr>
      <vt:lpstr>DARTS Hours Of Operation</vt:lpstr>
      <vt:lpstr>Where Does DARTS Travel To?</vt:lpstr>
      <vt:lpstr>Calling to Make a Reservation</vt:lpstr>
      <vt:lpstr>Call Returns</vt:lpstr>
      <vt:lpstr>Waiting List</vt:lpstr>
      <vt:lpstr>Riding on DARTS</vt:lpstr>
      <vt:lpstr>Safety</vt:lpstr>
      <vt:lpstr>DARTS FLEET</vt:lpstr>
      <vt:lpstr>Cancellations</vt:lpstr>
      <vt:lpstr>Cancellation Policy</vt:lpstr>
      <vt:lpstr>Subscription Trips </vt:lpstr>
      <vt:lpstr>Online Services</vt:lpstr>
      <vt:lpstr>Where is My Ride</vt:lpstr>
      <vt:lpstr>Ride Advise</vt:lpstr>
      <vt:lpstr>Support Persons/Companions</vt:lpstr>
      <vt:lpstr>Do Not Leave Unattended</vt:lpstr>
      <vt:lpstr>Guide Dogs and Pets </vt:lpstr>
      <vt:lpstr>Service Interruptions </vt:lpstr>
      <vt:lpstr>DARTS Fares</vt:lpstr>
      <vt:lpstr>Taxi Scrip</vt:lpstr>
      <vt:lpstr>Change of Information</vt:lpstr>
      <vt:lpstr>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DARTS Orientation</dc:title>
  <dc:creator>Tina Sousa</dc:creator>
  <cp:lastModifiedBy>Tina Sousa</cp:lastModifiedBy>
  <cp:revision>30</cp:revision>
  <cp:lastPrinted>2019-06-05T15:15:08Z</cp:lastPrinted>
  <dcterms:created xsi:type="dcterms:W3CDTF">2019-04-15T19:08:09Z</dcterms:created>
  <dcterms:modified xsi:type="dcterms:W3CDTF">2020-04-29T12:05:05Z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0x010100B387D24E571A4245AF3BCE29E82BD931</vt:lpwstr>
  </property>
  <property fmtid="{D5CDD505-2E9C-101B-9397-08002B2CF9AE}" pid="3" name="Order">
    <vt:r8>17000</vt:r8>
  </property>
</Properties>
</file>